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76" r:id="rId2"/>
    <p:sldId id="1065" r:id="rId3"/>
    <p:sldId id="1010" r:id="rId4"/>
    <p:sldId id="1080" r:id="rId5"/>
    <p:sldId id="1087" r:id="rId6"/>
    <p:sldId id="1088" r:id="rId7"/>
    <p:sldId id="1089" r:id="rId8"/>
    <p:sldId id="1086" r:id="rId9"/>
    <p:sldId id="1090" r:id="rId10"/>
    <p:sldId id="1093" r:id="rId11"/>
    <p:sldId id="1091" r:id="rId12"/>
    <p:sldId id="1092" r:id="rId13"/>
    <p:sldId id="1094" r:id="rId14"/>
    <p:sldId id="1095" r:id="rId15"/>
    <p:sldId id="1096" r:id="rId16"/>
    <p:sldId id="1101" r:id="rId17"/>
    <p:sldId id="1098" r:id="rId18"/>
    <p:sldId id="1099" r:id="rId19"/>
    <p:sldId id="1100" r:id="rId20"/>
    <p:sldId id="1102" r:id="rId21"/>
    <p:sldId id="1081" r:id="rId22"/>
    <p:sldId id="1073" r:id="rId23"/>
  </p:sldIdLst>
  <p:sldSz cx="12192000" cy="6858000"/>
  <p:notesSz cx="6858000" cy="9144000"/>
  <p:embeddedFontLst>
    <p:embeddedFont>
      <p:font typeface="Oswald" panose="00000500000000000000" pitchFamily="2" charset="-52"/>
      <p:regular r:id="rId26"/>
      <p:bold r:id="rId27"/>
    </p:embeddedFont>
    <p:embeddedFont>
      <p:font typeface="Oswald Light" panose="00000400000000000000" pitchFamily="2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7" autoAdjust="0"/>
  </p:normalViewPr>
  <p:slideViewPr>
    <p:cSldViewPr snapToGrid="0">
      <p:cViewPr varScale="1">
        <p:scale>
          <a:sx n="119" d="100"/>
          <a:sy n="119" d="100"/>
        </p:scale>
        <p:origin x="114" y="234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2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valis9620/Pet-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86922" y="4154646"/>
            <a:ext cx="3805871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Инструменты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: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Pandas, Jupyter Notebook, VS Code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PostgreSQL, Dbeaver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Apache Superset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586922" y="5836224"/>
            <a:ext cx="2723726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728382" y="5898979"/>
            <a:ext cx="251132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Екатерина Сидоркова</a:t>
            </a:r>
            <a:r>
              <a:rPr lang="en-US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   </a:t>
            </a: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349242" y="1719744"/>
            <a:ext cx="4754520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</a:rPr>
              <a:t>Анализ работы зарядных станций электробусов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60BF351-789C-538C-3740-B88BD12ACE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r="167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772D9-B2F4-5A84-49E4-197238D5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Парсинг данных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погоды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API-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запроса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A512E2-F7DD-16D8-9E15-40EEBE2B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" y="913033"/>
            <a:ext cx="5545181" cy="54210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CE0C62-0C1E-F10C-0B17-85FCA29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913033"/>
            <a:ext cx="4364885" cy="30756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4FB5EE-2E19-5B9E-40A4-FCEEFC0F2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0" y="4409990"/>
            <a:ext cx="5622185" cy="10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1E32F-3FC2-45D5-C2AC-84A98DC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Дополнение базы данных необходимыми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7037F0-D92A-29B3-FED9-F09E01AF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2" y="947391"/>
            <a:ext cx="821169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5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50DA3-0E97-FAEE-032B-D14850FE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Создание модели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0AC3A-D653-DBCE-0724-77BDA266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913033"/>
            <a:ext cx="631914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BCCC7-1C3D-42E0-578A-72AECF7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86F803-97F0-0E0A-AF6C-73654EC6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" y="913033"/>
            <a:ext cx="7690718" cy="54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3B2C7-FB2A-D078-D293-AC7A959D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Исследование данных с помощью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SQL</a:t>
            </a:r>
            <a:endParaRPr lang="ru-RU" b="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9FEFB-0A40-EDE6-F067-AD446F8D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1238139"/>
            <a:ext cx="4867954" cy="1581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A1B08-8F93-24CE-A1F1-5BF600B1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3328755"/>
            <a:ext cx="663032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2A280-5BE5-5771-65B8-DD93B9BA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+mj-lt"/>
              </a:rPr>
              <a:t>C</a:t>
            </a:r>
            <a:r>
              <a:rPr lang="ru-RU" b="0" dirty="0">
                <a:solidFill>
                  <a:schemeClr val="tx1"/>
                </a:solidFill>
                <a:latin typeface="+mj-lt"/>
              </a:rPr>
              <a:t>оздание витрины данных для визуализации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1F8E93-FE2D-0172-3308-9470DF32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1" y="913033"/>
            <a:ext cx="8621328" cy="520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CAB0B-8C12-E18A-8FE0-99FB656C8F3B}"/>
              </a:ext>
            </a:extLst>
          </p:cNvPr>
          <p:cNvSpPr txBox="1"/>
          <p:nvPr/>
        </p:nvSpPr>
        <p:spPr>
          <a:xfrm>
            <a:off x="5394450" y="6114409"/>
            <a:ext cx="385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Фрагмент </a:t>
            </a:r>
            <a:r>
              <a:rPr lang="en-US" sz="1400" dirty="0">
                <a:ea typeface="VTB Group Cond Book" panose="020B0506050504020204" pitchFamily="34" charset="77"/>
              </a:rPr>
              <a:t>Source-to-Target </a:t>
            </a:r>
            <a:r>
              <a:rPr lang="ru-RU" sz="1400" dirty="0">
                <a:ea typeface="VTB Group Cond Book" panose="020B0506050504020204" pitchFamily="34" charset="77"/>
              </a:rPr>
              <a:t>таблицы для витрины данных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312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B7087-25D0-79DB-3FC1-329981C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510DB3-0F0A-FCE9-E86A-E54870F7A3B9}"/>
              </a:ext>
            </a:extLst>
          </p:cNvPr>
          <p:cNvSpPr txBox="1">
            <a:spLocks/>
          </p:cNvSpPr>
          <p:nvPr/>
        </p:nvSpPr>
        <p:spPr>
          <a:xfrm>
            <a:off x="479362" y="74221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Время простоев станций по дням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7D31D5-46AE-8344-56A1-8A2687AF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" y="1388548"/>
            <a:ext cx="5747312" cy="32406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070114-406E-97D0-0BF5-AA0A9E1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573"/>
            <a:ext cx="5747312" cy="3240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20682-E23D-A103-59FE-62E3445F29C5}"/>
              </a:ext>
            </a:extLst>
          </p:cNvPr>
          <p:cNvSpPr txBox="1"/>
          <p:nvPr/>
        </p:nvSpPr>
        <p:spPr>
          <a:xfrm>
            <a:off x="232294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5, среднее время простоя станции 12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FBE5E-46FF-8F77-5B58-4552D6415BA7}"/>
              </a:ext>
            </a:extLst>
          </p:cNvPr>
          <p:cNvSpPr txBox="1"/>
          <p:nvPr/>
        </p:nvSpPr>
        <p:spPr>
          <a:xfrm>
            <a:off x="6095999" y="5017754"/>
            <a:ext cx="561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1400" dirty="0">
                <a:ea typeface="VTB Group Cond Book" panose="020B0506050504020204" pitchFamily="34" charset="77"/>
              </a:rPr>
              <a:t>Диаграмма простоев станций на площадке 4, среднее время простоя станции 20 ч.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467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E0FC-8D9B-39CD-C721-A7B1ECB6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1F470E-2563-F36D-6F7E-9F4C709B1B35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Графики потерь энергии в зависимости от температуры воздуха и типов электробусов</a:t>
            </a:r>
            <a:endParaRPr lang="ru-RU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71347-1A8A-9C2C-6420-6D3BF1A0F5CD}"/>
              </a:ext>
            </a:extLst>
          </p:cNvPr>
          <p:cNvSpPr txBox="1"/>
          <p:nvPr/>
        </p:nvSpPr>
        <p:spPr>
          <a:xfrm>
            <a:off x="7755747" y="1985730"/>
            <a:ext cx="37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ГАЗ колеблются в диапазоне 4 - 5,5% и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7D9A8B-8AB5-2E52-68AB-D82319A5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3" y="1293786"/>
            <a:ext cx="6697480" cy="23788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941F9A-B7CB-8585-182A-563C8E3E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61" y="3912064"/>
            <a:ext cx="6715780" cy="2378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7BAEB-A601-3547-5119-87D5DD5EA723}"/>
              </a:ext>
            </a:extLst>
          </p:cNvPr>
          <p:cNvSpPr txBox="1"/>
          <p:nvPr/>
        </p:nvSpPr>
        <p:spPr>
          <a:xfrm>
            <a:off x="474354" y="3672673"/>
            <a:ext cx="455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1 и 3, производитель ГАЗ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BE526-5A68-4C95-12B3-03CD3248C90E}"/>
              </a:ext>
            </a:extLst>
          </p:cNvPr>
          <p:cNvSpPr txBox="1"/>
          <p:nvPr/>
        </p:nvSpPr>
        <p:spPr>
          <a:xfrm>
            <a:off x="4929861" y="6355789"/>
            <a:ext cx="607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1400" dirty="0">
                <a:ea typeface="VTB Group Cond Book" panose="020B0506050504020204" pitchFamily="34" charset="77"/>
              </a:rPr>
              <a:t>График потерь для типов электробусов 2 и 4, производитель КАМАЗ</a:t>
            </a:r>
            <a:endParaRPr lang="en-US" sz="1400" dirty="0">
              <a:ea typeface="VTB Group Cond Book" panose="020B0506050504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A0CF-131D-36FD-03F2-6CB096138B04}"/>
              </a:ext>
            </a:extLst>
          </p:cNvPr>
          <p:cNvSpPr txBox="1"/>
          <p:nvPr/>
        </p:nvSpPr>
        <p:spPr>
          <a:xfrm>
            <a:off x="546359" y="4650825"/>
            <a:ext cx="374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Потери энергии у электробусов КАМАЗ колеблются в диапазоне 7 - 9% и также не зависят от температуры воздуха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92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89CC8-416A-FAD5-03E1-8835C37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00E2EC-DB02-C5E7-1C32-D7091CFAEBDC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Диаграмма количества сессий в разбивке по причинам остановки сессии</a:t>
            </a:r>
            <a:endParaRPr lang="ru-RU" sz="18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210DF-7F84-322A-709D-4B94D822C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" y="1075060"/>
            <a:ext cx="8600727" cy="484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4E3C6-7FA1-B5ED-C2D1-32A239D8135A}"/>
              </a:ext>
            </a:extLst>
          </p:cNvPr>
          <p:cNvSpPr txBox="1"/>
          <p:nvPr/>
        </p:nvSpPr>
        <p:spPr>
          <a:xfrm>
            <a:off x="9072055" y="1541784"/>
            <a:ext cx="2867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Исходя из диаграммы видно, что количество сессий, остановленных удаленным оператором, прямо пропорционально общему количеству сессий. 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Аномалий не выявлено.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553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A9AD9-3E85-8EC0-D013-CF60BC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3E9B95B-0491-B229-86B2-D43548FF1BC6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График зависимости кол-ва отпущенной энергии от длительности сессии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DE90D9-BDBA-93AA-C5EC-C62AB3CB1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0" y="1162050"/>
            <a:ext cx="6791373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C5CB2-D76E-FD77-C0B5-498A6880E470}"/>
              </a:ext>
            </a:extLst>
          </p:cNvPr>
          <p:cNvSpPr txBox="1"/>
          <p:nvPr/>
        </p:nvSpPr>
        <p:spPr>
          <a:xfrm>
            <a:off x="7953375" y="1541784"/>
            <a:ext cx="3985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Исходя из графика видно, что самая эффективная зарядка происходит в первые 12 минут сессии (40кВт/ч, что эквивалентно </a:t>
            </a:r>
            <a:r>
              <a:rPr lang="en-US" sz="2000" dirty="0">
                <a:ea typeface="VTB Group Cond Book" panose="020B0506050504020204" pitchFamily="34" charset="77"/>
              </a:rPr>
              <a:t>~ 5</a:t>
            </a:r>
            <a:r>
              <a:rPr lang="ru-RU" sz="2000" dirty="0">
                <a:ea typeface="VTB Group Cond Book" panose="020B0506050504020204" pitchFamily="34" charset="77"/>
              </a:rPr>
              <a:t>0% заряда батареи</a:t>
            </a:r>
            <a:r>
              <a:rPr lang="en-US" sz="2000" dirty="0">
                <a:ea typeface="VTB Group Cond Book" panose="020B0506050504020204" pitchFamily="34" charset="77"/>
              </a:rPr>
              <a:t>)</a:t>
            </a:r>
            <a:r>
              <a:rPr lang="ru-RU" sz="2000" dirty="0">
                <a:ea typeface="VTB Group Cond Book" panose="020B0506050504020204" pitchFamily="34" charset="77"/>
              </a:rPr>
              <a:t>.</a:t>
            </a:r>
          </a:p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Такого кол-ва энергии хватит, чтобы электробус проехал около 20 км.</a:t>
            </a:r>
          </a:p>
          <a:p>
            <a:pPr algn="just" defTabSz="228531"/>
            <a:r>
              <a:rPr lang="ru-RU" sz="2000" dirty="0">
                <a:ea typeface="VTB Group Cond Book" panose="020B0506050504020204" pitchFamily="34" charset="77"/>
              </a:rPr>
              <a:t>Если учесть, что средняя длина маршрутов электробусов составляет 10-12 км, можно дать рекомендацию заказчику ограничить длительность одной сессии 15 минутами.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799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sz="4000" dirty="0"/>
              <a:t>Постановка задач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A6759-3500-4642-A0DB-AB9D5E8BEE18}"/>
              </a:ext>
            </a:extLst>
          </p:cNvPr>
          <p:cNvSpPr txBox="1"/>
          <p:nvPr/>
        </p:nvSpPr>
        <p:spPr>
          <a:xfrm>
            <a:off x="5401607" y="1304563"/>
            <a:ext cx="45615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Определить, есть ли станции, на которых остановка сессии удаленным оператором случается чаще, чем на других станциях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313B7B-7437-4572-91FC-F2C8F660806E}"/>
              </a:ext>
            </a:extLst>
          </p:cNvPr>
          <p:cNvSpPr txBox="1"/>
          <p:nvPr/>
        </p:nvSpPr>
        <p:spPr>
          <a:xfrm>
            <a:off x="1193323" y="1473545"/>
            <a:ext cx="33635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загруженность станций на каждой из площадок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2B8B09-BB52-488E-9564-175B4016F469}"/>
              </a:ext>
            </a:extLst>
          </p:cNvPr>
          <p:cNvSpPr txBox="1"/>
          <p:nvPr/>
        </p:nvSpPr>
        <p:spPr>
          <a:xfrm>
            <a:off x="1193323" y="2632139"/>
            <a:ext cx="31808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при зарядке от температуры воздуха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229046-D48D-4843-ABB4-E263CDAEEF46}"/>
              </a:ext>
            </a:extLst>
          </p:cNvPr>
          <p:cNvSpPr txBox="1"/>
          <p:nvPr/>
        </p:nvSpPr>
        <p:spPr>
          <a:xfrm>
            <a:off x="1193323" y="4082220"/>
            <a:ext cx="3180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Определить зависимость потерь энергии от типа электробуса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15C3A-F8C1-423E-BD78-601F79435490}"/>
              </a:ext>
            </a:extLst>
          </p:cNvPr>
          <p:cNvSpPr txBox="1"/>
          <p:nvPr/>
        </p:nvSpPr>
        <p:spPr>
          <a:xfrm>
            <a:off x="5401607" y="2670411"/>
            <a:ext cx="39519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Найти оптимальную длительность сессии для введения на станциях ограничения по длительности сессии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Овал 49">
            <a:extLst>
              <a:ext uri="{FF2B5EF4-FFF2-40B4-BE49-F238E27FC236}">
                <a16:creationId xmlns:a16="http://schemas.microsoft.com/office/drawing/2014/main" id="{0E9BB8DC-70CA-4568-D043-CC812914D942}"/>
              </a:ext>
            </a:extLst>
          </p:cNvPr>
          <p:cNvSpPr/>
          <p:nvPr/>
        </p:nvSpPr>
        <p:spPr>
          <a:xfrm flipH="1">
            <a:off x="84038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Овал 49">
            <a:extLst>
              <a:ext uri="{FF2B5EF4-FFF2-40B4-BE49-F238E27FC236}">
                <a16:creationId xmlns:a16="http://schemas.microsoft.com/office/drawing/2014/main" id="{FF162E6D-CF92-08B8-D1D3-EBC6C3913E2D}"/>
              </a:ext>
            </a:extLst>
          </p:cNvPr>
          <p:cNvSpPr/>
          <p:nvPr/>
        </p:nvSpPr>
        <p:spPr>
          <a:xfrm flipH="1">
            <a:off x="820977" y="294265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Овал 49">
            <a:extLst>
              <a:ext uri="{FF2B5EF4-FFF2-40B4-BE49-F238E27FC236}">
                <a16:creationId xmlns:a16="http://schemas.microsoft.com/office/drawing/2014/main" id="{12CF7915-0166-F741-0645-813D3CE6EB1A}"/>
              </a:ext>
            </a:extLst>
          </p:cNvPr>
          <p:cNvSpPr/>
          <p:nvPr/>
        </p:nvSpPr>
        <p:spPr>
          <a:xfrm flipH="1">
            <a:off x="820977" y="4340355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72C22ADF-F4D5-9049-6389-92B311AA3883}"/>
              </a:ext>
            </a:extLst>
          </p:cNvPr>
          <p:cNvSpPr/>
          <p:nvPr/>
        </p:nvSpPr>
        <p:spPr>
          <a:xfrm flipH="1">
            <a:off x="5050430" y="169459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4CA1987D-FB02-F162-A85A-09A56C012D37}"/>
              </a:ext>
            </a:extLst>
          </p:cNvPr>
          <p:cNvSpPr/>
          <p:nvPr/>
        </p:nvSpPr>
        <p:spPr>
          <a:xfrm flipH="1">
            <a:off x="5050430" y="3098274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8A00D-E521-A18C-A7C7-32974B6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Визуализация данных 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Apache Superset</a:t>
            </a:r>
            <a:endParaRPr lang="ru-RU" b="0" dirty="0">
              <a:latin typeface="+mj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D2E1F16-D86B-1304-ADC7-F05D409CBFE0}"/>
              </a:ext>
            </a:extLst>
          </p:cNvPr>
          <p:cNvSpPr txBox="1">
            <a:spLocks/>
          </p:cNvSpPr>
          <p:nvPr/>
        </p:nvSpPr>
        <p:spPr>
          <a:xfrm>
            <a:off x="479362" y="733427"/>
            <a:ext cx="112332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sz="1800" b="0" dirty="0">
                <a:solidFill>
                  <a:schemeClr val="tx1"/>
                </a:solidFill>
              </a:rPr>
              <a:t>Построение дашборда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7D483-FE8B-9EEB-9533-4DAE2DFC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075059"/>
            <a:ext cx="10591800" cy="56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18071" cy="1200329"/>
          </a:xfrm>
        </p:spPr>
        <p:txBody>
          <a:bodyPr/>
          <a:lstStyle/>
          <a:p>
            <a:r>
              <a:rPr lang="ru-RU" sz="4000" dirty="0"/>
              <a:t>Выводы и решение поставленных задач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6C88F-9067-6034-2585-310D31114BB9}"/>
              </a:ext>
            </a:extLst>
          </p:cNvPr>
          <p:cNvSpPr txBox="1">
            <a:spLocks/>
          </p:cNvSpPr>
          <p:nvPr/>
        </p:nvSpPr>
        <p:spPr>
          <a:xfrm>
            <a:off x="6817487" y="1947890"/>
            <a:ext cx="5092284" cy="523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Так как станции на площадках 4 и 5 загружены неравномерно, можно порекомендовать заказчику перенести 1 зарядную станцию с площадки 4 на площадку 5 для равномерного распределения нагрузки на станции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Потери энергии при зарядке электробусов ГАЗ составляют 4 - 5,5%, тогда как  для электробусов КАМАЗ эта цифра составляет уже 7 - 9% 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Зависимость потерь энергии от температуры воздуха не обнаружена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Количество сессий, остановленных удаленным оператором, прямо пропорционально общему количеству сессий. Аномалий не выявлено.</a:t>
            </a:r>
          </a:p>
          <a:p>
            <a:pPr>
              <a:buClr>
                <a:schemeClr val="accent2"/>
              </a:buClr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При условии, что длина маршрутов электробусов не будет превышать 20 км, можно дать рекомендацию заказчику ограничить длительность одной сессии 15 минутами.</a:t>
            </a: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>
              <a:buClr>
                <a:schemeClr val="accent2"/>
              </a:buClr>
              <a:defRPr/>
            </a:pPr>
            <a:endParaRPr lang="ru-RU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  <a:p>
            <a:pPr marL="0" indent="0">
              <a:buClr>
                <a:schemeClr val="accent2"/>
              </a:buClr>
              <a:buNone/>
              <a:defRPr/>
            </a:pP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D85421-D250-1AB5-D119-5DC9CE1A6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63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7" y="451244"/>
            <a:ext cx="5861893" cy="1920526"/>
          </a:xfrm>
        </p:spPr>
        <p:txBody>
          <a:bodyPr/>
          <a:lstStyle/>
          <a:p>
            <a:r>
              <a:rPr lang="ru-RU" b="1" dirty="0"/>
              <a:t>С удовольствием отвечу на любые ваши вопросы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+7-985-365-96-20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5" y="4106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valis9620@gmail.com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43673" y="4000407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4" name="Rounded Rectangular Callout 17">
            <a:extLst>
              <a:ext uri="{FF2B5EF4-FFF2-40B4-BE49-F238E27FC236}">
                <a16:creationId xmlns:a16="http://schemas.microsoft.com/office/drawing/2014/main" id="{44286CFA-20D8-4B32-827A-2DB8D166B2EF}"/>
              </a:ext>
            </a:extLst>
          </p:cNvPr>
          <p:cNvSpPr/>
          <p:nvPr/>
        </p:nvSpPr>
        <p:spPr>
          <a:xfrm>
            <a:off x="4713455" y="5711176"/>
            <a:ext cx="1659617" cy="691706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VTB Group Cond" panose="020B0506050504020204" pitchFamily="34" charset="77"/>
              </a:rPr>
              <a:t>Екатерина Сидоркова</a:t>
            </a:r>
            <a:endParaRPr lang="ru-RU" sz="2000" dirty="0">
              <a:solidFill>
                <a:schemeClr val="bg1"/>
              </a:solidFill>
              <a:ea typeface="VTB Group Cond" panose="020B0506050504020204" pitchFamily="34" charset="77"/>
            </a:endParaRPr>
          </a:p>
        </p:txBody>
      </p:sp>
      <p:sp>
        <p:nvSpPr>
          <p:cNvPr id="29" name="Рисунок 27">
            <a:extLst>
              <a:ext uri="{FF2B5EF4-FFF2-40B4-BE49-F238E27FC236}">
                <a16:creationId xmlns:a16="http://schemas.microsoft.com/office/drawing/2014/main" id="{3374021C-2757-409A-9374-C8A4101AFED2}"/>
              </a:ext>
            </a:extLst>
          </p:cNvPr>
          <p:cNvSpPr/>
          <p:nvPr/>
        </p:nvSpPr>
        <p:spPr>
          <a:xfrm>
            <a:off x="661976" y="5164594"/>
            <a:ext cx="250206" cy="359542"/>
          </a:xfrm>
          <a:custGeom>
            <a:avLst/>
            <a:gdLst>
              <a:gd name="connsiteX0" fmla="*/ 237442 w 250206"/>
              <a:gd name="connsiteY0" fmla="*/ 279193 h 359542"/>
              <a:gd name="connsiteX1" fmla="*/ 229943 w 250206"/>
              <a:gd name="connsiteY1" fmla="*/ 266672 h 359542"/>
              <a:gd name="connsiteX2" fmla="*/ 173435 w 250206"/>
              <a:gd name="connsiteY2" fmla="*/ 218919 h 359542"/>
              <a:gd name="connsiteX3" fmla="*/ 159999 w 250206"/>
              <a:gd name="connsiteY3" fmla="*/ 221671 h 359542"/>
              <a:gd name="connsiteX4" fmla="*/ 146897 w 250206"/>
              <a:gd name="connsiteY4" fmla="*/ 227290 h 359542"/>
              <a:gd name="connsiteX5" fmla="*/ 143306 w 250206"/>
              <a:gd name="connsiteY5" fmla="*/ 228949 h 359542"/>
              <a:gd name="connsiteX6" fmla="*/ 132239 w 250206"/>
              <a:gd name="connsiteY6" fmla="*/ 232427 h 359542"/>
              <a:gd name="connsiteX7" fmla="*/ 100765 w 250206"/>
              <a:gd name="connsiteY7" fmla="*/ 197072 h 359542"/>
              <a:gd name="connsiteX8" fmla="*/ 93382 w 250206"/>
              <a:gd name="connsiteY8" fmla="*/ 157062 h 359542"/>
              <a:gd name="connsiteX9" fmla="*/ 108793 w 250206"/>
              <a:gd name="connsiteY9" fmla="*/ 145263 h 359542"/>
              <a:gd name="connsiteX10" fmla="*/ 111351 w 250206"/>
              <a:gd name="connsiteY10" fmla="*/ 144266 h 359542"/>
              <a:gd name="connsiteX11" fmla="*/ 124619 w 250206"/>
              <a:gd name="connsiteY11" fmla="*/ 138679 h 359542"/>
              <a:gd name="connsiteX12" fmla="*/ 142110 w 250206"/>
              <a:gd name="connsiteY12" fmla="*/ 57148 h 359542"/>
              <a:gd name="connsiteX13" fmla="*/ 138534 w 250206"/>
              <a:gd name="connsiteY13" fmla="*/ 42908 h 359542"/>
              <a:gd name="connsiteX14" fmla="*/ 100489 w 250206"/>
              <a:gd name="connsiteY14" fmla="*/ 0 h 359542"/>
              <a:gd name="connsiteX15" fmla="*/ 84714 w 250206"/>
              <a:gd name="connsiteY15" fmla="*/ 3448 h 359542"/>
              <a:gd name="connsiteX16" fmla="*/ 13593 w 250206"/>
              <a:gd name="connsiteY16" fmla="*/ 60652 h 359542"/>
              <a:gd name="connsiteX17" fmla="*/ 25376 w 250206"/>
              <a:gd name="connsiteY17" fmla="*/ 229237 h 359542"/>
              <a:gd name="connsiteX18" fmla="*/ 137365 w 250206"/>
              <a:gd name="connsiteY18" fmla="*/ 355828 h 359542"/>
              <a:gd name="connsiteX19" fmla="*/ 163442 w 250206"/>
              <a:gd name="connsiteY19" fmla="*/ 359543 h 359542"/>
              <a:gd name="connsiteX20" fmla="*/ 163447 w 250206"/>
              <a:gd name="connsiteY20" fmla="*/ 359543 h 359542"/>
              <a:gd name="connsiteX21" fmla="*/ 228009 w 250206"/>
              <a:gd name="connsiteY21" fmla="*/ 345152 h 359542"/>
              <a:gd name="connsiteX22" fmla="*/ 248694 w 250206"/>
              <a:gd name="connsiteY22" fmla="*/ 324546 h 359542"/>
              <a:gd name="connsiteX23" fmla="*/ 237442 w 250206"/>
              <a:gd name="connsiteY23" fmla="*/ 279193 h 359542"/>
              <a:gd name="connsiteX24" fmla="*/ 225555 w 250206"/>
              <a:gd name="connsiteY24" fmla="*/ 317038 h 359542"/>
              <a:gd name="connsiteX25" fmla="*/ 218456 w 250206"/>
              <a:gd name="connsiteY25" fmla="*/ 322782 h 359542"/>
              <a:gd name="connsiteX26" fmla="*/ 218240 w 250206"/>
              <a:gd name="connsiteY26" fmla="*/ 322876 h 359542"/>
              <a:gd name="connsiteX27" fmla="*/ 163440 w 250206"/>
              <a:gd name="connsiteY27" fmla="*/ 335220 h 359542"/>
              <a:gd name="connsiteX28" fmla="*/ 144725 w 250206"/>
              <a:gd name="connsiteY28" fmla="*/ 332645 h 359542"/>
              <a:gd name="connsiteX29" fmla="*/ 47807 w 250206"/>
              <a:gd name="connsiteY29" fmla="*/ 219837 h 359542"/>
              <a:gd name="connsiteX30" fmla="*/ 35293 w 250206"/>
              <a:gd name="connsiteY30" fmla="*/ 71638 h 359542"/>
              <a:gd name="connsiteX31" fmla="*/ 93740 w 250206"/>
              <a:gd name="connsiteY31" fmla="*/ 26035 h 359542"/>
              <a:gd name="connsiteX32" fmla="*/ 93999 w 250206"/>
              <a:gd name="connsiteY32" fmla="*/ 25930 h 359542"/>
              <a:gd name="connsiteX33" fmla="*/ 100489 w 250206"/>
              <a:gd name="connsiteY33" fmla="*/ 24324 h 359542"/>
              <a:gd name="connsiteX34" fmla="*/ 114965 w 250206"/>
              <a:gd name="connsiteY34" fmla="*/ 48929 h 359542"/>
              <a:gd name="connsiteX35" fmla="*/ 118525 w 250206"/>
              <a:gd name="connsiteY35" fmla="*/ 63109 h 359542"/>
              <a:gd name="connsiteX36" fmla="*/ 115204 w 250206"/>
              <a:gd name="connsiteY36" fmla="*/ 116249 h 359542"/>
              <a:gd name="connsiteX37" fmla="*/ 101999 w 250206"/>
              <a:gd name="connsiteY37" fmla="*/ 121811 h 359542"/>
              <a:gd name="connsiteX38" fmla="*/ 100181 w 250206"/>
              <a:gd name="connsiteY38" fmla="*/ 122515 h 359542"/>
              <a:gd name="connsiteX39" fmla="*/ 70844 w 250206"/>
              <a:gd name="connsiteY39" fmla="*/ 147905 h 359542"/>
              <a:gd name="connsiteX40" fmla="*/ 78719 w 250206"/>
              <a:gd name="connsiteY40" fmla="*/ 207366 h 359542"/>
              <a:gd name="connsiteX41" fmla="*/ 132236 w 250206"/>
              <a:gd name="connsiteY41" fmla="*/ 256753 h 359542"/>
              <a:gd name="connsiteX42" fmla="*/ 153938 w 250206"/>
              <a:gd name="connsiteY42" fmla="*/ 250828 h 359542"/>
              <a:gd name="connsiteX43" fmla="*/ 156336 w 250206"/>
              <a:gd name="connsiteY43" fmla="*/ 249710 h 359542"/>
              <a:gd name="connsiteX44" fmla="*/ 169458 w 250206"/>
              <a:gd name="connsiteY44" fmla="*/ 244083 h 359542"/>
              <a:gd name="connsiteX45" fmla="*/ 173433 w 250206"/>
              <a:gd name="connsiteY45" fmla="*/ 243245 h 359542"/>
              <a:gd name="connsiteX46" fmla="*/ 209110 w 250206"/>
              <a:gd name="connsiteY46" fmla="*/ 279230 h 359542"/>
              <a:gd name="connsiteX47" fmla="*/ 216604 w 250206"/>
              <a:gd name="connsiteY47" fmla="*/ 291743 h 359542"/>
              <a:gd name="connsiteX48" fmla="*/ 225555 w 250206"/>
              <a:gd name="connsiteY48" fmla="*/ 317038 h 3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0206" h="359542">
                <a:moveTo>
                  <a:pt x="237442" y="279193"/>
                </a:moveTo>
                <a:lnTo>
                  <a:pt x="229943" y="266672"/>
                </a:lnTo>
                <a:cubicBezTo>
                  <a:pt x="216458" y="244438"/>
                  <a:pt x="197846" y="218919"/>
                  <a:pt x="173435" y="218919"/>
                </a:cubicBezTo>
                <a:cubicBezTo>
                  <a:pt x="168912" y="218919"/>
                  <a:pt x="164433" y="219829"/>
                  <a:pt x="159999" y="221671"/>
                </a:cubicBezTo>
                <a:lnTo>
                  <a:pt x="146897" y="227290"/>
                </a:lnTo>
                <a:cubicBezTo>
                  <a:pt x="145700" y="227786"/>
                  <a:pt x="144537" y="228350"/>
                  <a:pt x="143306" y="228949"/>
                </a:cubicBezTo>
                <a:cubicBezTo>
                  <a:pt x="139953" y="230580"/>
                  <a:pt x="136150" y="232427"/>
                  <a:pt x="132239" y="232427"/>
                </a:cubicBezTo>
                <a:cubicBezTo>
                  <a:pt x="122590" y="232427"/>
                  <a:pt x="111411" y="219871"/>
                  <a:pt x="100765" y="197072"/>
                </a:cubicBezTo>
                <a:cubicBezTo>
                  <a:pt x="90317" y="174696"/>
                  <a:pt x="90983" y="162965"/>
                  <a:pt x="93382" y="157062"/>
                </a:cubicBezTo>
                <a:cubicBezTo>
                  <a:pt x="96028" y="150550"/>
                  <a:pt x="102182" y="147765"/>
                  <a:pt x="108793" y="145263"/>
                </a:cubicBezTo>
                <a:cubicBezTo>
                  <a:pt x="109713" y="144915"/>
                  <a:pt x="110543" y="144598"/>
                  <a:pt x="111351" y="144266"/>
                </a:cubicBezTo>
                <a:lnTo>
                  <a:pt x="124619" y="138679"/>
                </a:lnTo>
                <a:cubicBezTo>
                  <a:pt x="159185" y="124224"/>
                  <a:pt x="146326" y="73709"/>
                  <a:pt x="142110" y="57148"/>
                </a:cubicBezTo>
                <a:lnTo>
                  <a:pt x="138534" y="42908"/>
                </a:lnTo>
                <a:cubicBezTo>
                  <a:pt x="135477" y="31172"/>
                  <a:pt x="127372" y="0"/>
                  <a:pt x="100489" y="0"/>
                </a:cubicBezTo>
                <a:cubicBezTo>
                  <a:pt x="95512" y="0"/>
                  <a:pt x="90203" y="1159"/>
                  <a:pt x="84714" y="3448"/>
                </a:cubicBezTo>
                <a:cubicBezTo>
                  <a:pt x="81112" y="4878"/>
                  <a:pt x="31549" y="25109"/>
                  <a:pt x="13593" y="60652"/>
                </a:cubicBezTo>
                <a:cubicBezTo>
                  <a:pt x="-7868" y="102958"/>
                  <a:pt x="-3900" y="159691"/>
                  <a:pt x="25376" y="229237"/>
                </a:cubicBezTo>
                <a:cubicBezTo>
                  <a:pt x="54432" y="298871"/>
                  <a:pt x="92110" y="341463"/>
                  <a:pt x="137365" y="355828"/>
                </a:cubicBezTo>
                <a:cubicBezTo>
                  <a:pt x="145127" y="358294"/>
                  <a:pt x="153900" y="359543"/>
                  <a:pt x="163442" y="359543"/>
                </a:cubicBezTo>
                <a:cubicBezTo>
                  <a:pt x="163442" y="359543"/>
                  <a:pt x="163445" y="359543"/>
                  <a:pt x="163447" y="359543"/>
                </a:cubicBezTo>
                <a:cubicBezTo>
                  <a:pt x="194678" y="359543"/>
                  <a:pt x="225506" y="346255"/>
                  <a:pt x="228009" y="345152"/>
                </a:cubicBezTo>
                <a:cubicBezTo>
                  <a:pt x="238776" y="340591"/>
                  <a:pt x="245736" y="333658"/>
                  <a:pt x="248694" y="324546"/>
                </a:cubicBezTo>
                <a:cubicBezTo>
                  <a:pt x="253708" y="309094"/>
                  <a:pt x="245297" y="292164"/>
                  <a:pt x="237442" y="279193"/>
                </a:cubicBezTo>
                <a:close/>
                <a:moveTo>
                  <a:pt x="225555" y="317038"/>
                </a:moveTo>
                <a:cubicBezTo>
                  <a:pt x="224867" y="319156"/>
                  <a:pt x="222477" y="321089"/>
                  <a:pt x="218456" y="322782"/>
                </a:cubicBezTo>
                <a:cubicBezTo>
                  <a:pt x="218389" y="322811"/>
                  <a:pt x="218308" y="322845"/>
                  <a:pt x="218240" y="322876"/>
                </a:cubicBezTo>
                <a:cubicBezTo>
                  <a:pt x="217961" y="322999"/>
                  <a:pt x="190056" y="335222"/>
                  <a:pt x="163440" y="335220"/>
                </a:cubicBezTo>
                <a:cubicBezTo>
                  <a:pt x="156399" y="335220"/>
                  <a:pt x="150103" y="334354"/>
                  <a:pt x="144725" y="332645"/>
                </a:cubicBezTo>
                <a:cubicBezTo>
                  <a:pt x="106599" y="320543"/>
                  <a:pt x="73998" y="282602"/>
                  <a:pt x="47807" y="219837"/>
                </a:cubicBezTo>
                <a:cubicBezTo>
                  <a:pt x="21422" y="157150"/>
                  <a:pt x="17206" y="107295"/>
                  <a:pt x="35293" y="71638"/>
                </a:cubicBezTo>
                <a:cubicBezTo>
                  <a:pt x="49338" y="43839"/>
                  <a:pt x="93309" y="26204"/>
                  <a:pt x="93740" y="26035"/>
                </a:cubicBezTo>
                <a:cubicBezTo>
                  <a:pt x="93827" y="25999"/>
                  <a:pt x="93913" y="25965"/>
                  <a:pt x="93999" y="25930"/>
                </a:cubicBezTo>
                <a:cubicBezTo>
                  <a:pt x="96503" y="24879"/>
                  <a:pt x="98747" y="24324"/>
                  <a:pt x="100489" y="24324"/>
                </a:cubicBezTo>
                <a:cubicBezTo>
                  <a:pt x="105849" y="24324"/>
                  <a:pt x="110726" y="32637"/>
                  <a:pt x="114965" y="48929"/>
                </a:cubicBezTo>
                <a:lnTo>
                  <a:pt x="118525" y="63109"/>
                </a:lnTo>
                <a:cubicBezTo>
                  <a:pt x="126205" y="93271"/>
                  <a:pt x="125036" y="112137"/>
                  <a:pt x="115204" y="116249"/>
                </a:cubicBezTo>
                <a:lnTo>
                  <a:pt x="101999" y="121811"/>
                </a:lnTo>
                <a:cubicBezTo>
                  <a:pt x="101473" y="122029"/>
                  <a:pt x="100859" y="122257"/>
                  <a:pt x="100181" y="122515"/>
                </a:cubicBezTo>
                <a:cubicBezTo>
                  <a:pt x="92887" y="125277"/>
                  <a:pt x="77709" y="131021"/>
                  <a:pt x="70844" y="147905"/>
                </a:cubicBezTo>
                <a:cubicBezTo>
                  <a:pt x="64616" y="163226"/>
                  <a:pt x="67194" y="182676"/>
                  <a:pt x="78719" y="207366"/>
                </a:cubicBezTo>
                <a:cubicBezTo>
                  <a:pt x="94241" y="240598"/>
                  <a:pt x="111746" y="256753"/>
                  <a:pt x="132236" y="256753"/>
                </a:cubicBezTo>
                <a:cubicBezTo>
                  <a:pt x="141745" y="256753"/>
                  <a:pt x="149378" y="253043"/>
                  <a:pt x="153938" y="250828"/>
                </a:cubicBezTo>
                <a:cubicBezTo>
                  <a:pt x="154778" y="250419"/>
                  <a:pt x="155529" y="250044"/>
                  <a:pt x="156336" y="249710"/>
                </a:cubicBezTo>
                <a:lnTo>
                  <a:pt x="169458" y="244083"/>
                </a:lnTo>
                <a:cubicBezTo>
                  <a:pt x="170812" y="243519"/>
                  <a:pt x="172113" y="243245"/>
                  <a:pt x="173433" y="243245"/>
                </a:cubicBezTo>
                <a:cubicBezTo>
                  <a:pt x="179749" y="243245"/>
                  <a:pt x="191075" y="249499"/>
                  <a:pt x="209110" y="279230"/>
                </a:cubicBezTo>
                <a:lnTo>
                  <a:pt x="216604" y="291743"/>
                </a:lnTo>
                <a:cubicBezTo>
                  <a:pt x="225839" y="306991"/>
                  <a:pt x="226569" y="313915"/>
                  <a:pt x="225555" y="317038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353966" y="392801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BC418CF-9C5C-5228-D59A-FDF72A4F2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sp>
        <p:nvSpPr>
          <p:cNvPr id="2" name="Rounded Rectangle 106">
            <a:extLst>
              <a:ext uri="{FF2B5EF4-FFF2-40B4-BE49-F238E27FC236}">
                <a16:creationId xmlns:a16="http://schemas.microsoft.com/office/drawing/2014/main" id="{49C16BCE-3450-4037-B46A-5594ED7293BB}"/>
              </a:ext>
            </a:extLst>
          </p:cNvPr>
          <p:cNvSpPr/>
          <p:nvPr/>
        </p:nvSpPr>
        <p:spPr>
          <a:xfrm>
            <a:off x="368600" y="2817514"/>
            <a:ext cx="3006538" cy="6106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ru-RU" sz="2400" dirty="0">
                <a:solidFill>
                  <a:schemeClr val="bg1"/>
                </a:solidFill>
                <a:ea typeface="VTB Group Cond Book" panose="020B0506050504020204" pitchFamily="34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весь проект</a:t>
            </a:r>
            <a:endParaRPr lang="ru-RU" sz="2400" dirty="0">
              <a:solidFill>
                <a:schemeClr val="bg1"/>
              </a:solidFill>
              <a:ea typeface="VTB Group Cond Book" panose="020B050605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9DEE7C07-5F7A-5D4C-9C5A-2F2F7BAC3490}"/>
              </a:ext>
            </a:extLst>
          </p:cNvPr>
          <p:cNvSpPr/>
          <p:nvPr/>
        </p:nvSpPr>
        <p:spPr>
          <a:xfrm>
            <a:off x="2957220" y="2800055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FD4A-BA58-E248-A4D1-AB47BA971593}"/>
              </a:ext>
            </a:extLst>
          </p:cNvPr>
          <p:cNvSpPr/>
          <p:nvPr/>
        </p:nvSpPr>
        <p:spPr>
          <a:xfrm>
            <a:off x="5224647" y="3884759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BCF03D-7442-7043-A5E7-1DD7077C096C}"/>
              </a:ext>
            </a:extLst>
          </p:cNvPr>
          <p:cNvSpPr/>
          <p:nvPr/>
        </p:nvSpPr>
        <p:spPr>
          <a:xfrm>
            <a:off x="7492072" y="2773530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C60271-BCC2-C748-93A4-1A85F34B0B20}"/>
              </a:ext>
            </a:extLst>
          </p:cNvPr>
          <p:cNvSpPr/>
          <p:nvPr/>
        </p:nvSpPr>
        <p:spPr>
          <a:xfrm>
            <a:off x="10125062" y="1386063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635275-B6FC-8E4A-9669-C543F61032B7}"/>
              </a:ext>
            </a:extLst>
          </p:cNvPr>
          <p:cNvSpPr>
            <a:spLocks noChangeAspect="1"/>
          </p:cNvSpPr>
          <p:nvPr/>
        </p:nvSpPr>
        <p:spPr>
          <a:xfrm>
            <a:off x="461615" y="1386063"/>
            <a:ext cx="1624026" cy="163974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2000" b="1" kern="0" dirty="0">
              <a:solidFill>
                <a:srgbClr val="FFFFFF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C9D6D2A-EACC-214D-93A6-BE5F93FE0156}"/>
              </a:ext>
            </a:extLst>
          </p:cNvPr>
          <p:cNvSpPr txBox="1">
            <a:spLocks/>
          </p:cNvSpPr>
          <p:nvPr/>
        </p:nvSpPr>
        <p:spPr>
          <a:xfrm>
            <a:off x="2499267" y="4514498"/>
            <a:ext cx="24387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Построение модели данных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6363BCE-AABD-4B4B-8FCE-06548683CFBF}"/>
              </a:ext>
            </a:extLst>
          </p:cNvPr>
          <p:cNvSpPr txBox="1">
            <a:spLocks/>
          </p:cNvSpPr>
          <p:nvPr/>
        </p:nvSpPr>
        <p:spPr>
          <a:xfrm>
            <a:off x="4649078" y="5722922"/>
            <a:ext cx="277515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Исследование данных с помощью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SQL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F6CE22E-CAAD-0D4B-97E1-F54610FF7B53}"/>
              </a:ext>
            </a:extLst>
          </p:cNvPr>
          <p:cNvSpPr txBox="1">
            <a:spLocks/>
          </p:cNvSpPr>
          <p:nvPr/>
        </p:nvSpPr>
        <p:spPr>
          <a:xfrm>
            <a:off x="7186273" y="4472828"/>
            <a:ext cx="223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Визуализация, построение дашборда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Apache Superset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FC72E8DE-76BE-F446-B495-78013F688544}"/>
              </a:ext>
            </a:extLst>
          </p:cNvPr>
          <p:cNvSpPr txBox="1">
            <a:spLocks/>
          </p:cNvSpPr>
          <p:nvPr/>
        </p:nvSpPr>
        <p:spPr>
          <a:xfrm>
            <a:off x="10100892" y="3321115"/>
            <a:ext cx="18132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Выводы и решение поставленных задач</a:t>
            </a: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C6D4B9B-6D5B-CA4E-B17C-D9D5761DA599}"/>
              </a:ext>
            </a:extLst>
          </p:cNvPr>
          <p:cNvSpPr txBox="1">
            <a:spLocks/>
          </p:cNvSpPr>
          <p:nvPr/>
        </p:nvSpPr>
        <p:spPr>
          <a:xfrm>
            <a:off x="481269" y="3295860"/>
            <a:ext cx="15943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EDA-</a:t>
            </a:r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анализ в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Jupiter Notebook</a:t>
            </a:r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8546F879-9C95-6445-BD8B-41230A6DD432}"/>
              </a:ext>
            </a:extLst>
          </p:cNvPr>
          <p:cNvSpPr/>
          <p:nvPr/>
        </p:nvSpPr>
        <p:spPr>
          <a:xfrm rot="20677163">
            <a:off x="868586" y="1947033"/>
            <a:ext cx="2536719" cy="2313968"/>
          </a:xfrm>
          <a:prstGeom prst="arc">
            <a:avLst>
              <a:gd name="adj1" fmla="val 17288075"/>
              <a:gd name="adj2" fmla="val 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B16FCC07-0116-994A-8019-58A50055CA8E}"/>
              </a:ext>
            </a:extLst>
          </p:cNvPr>
          <p:cNvSpPr/>
          <p:nvPr/>
        </p:nvSpPr>
        <p:spPr>
          <a:xfrm rot="19860027">
            <a:off x="3495970" y="3528893"/>
            <a:ext cx="2536719" cy="2393885"/>
          </a:xfrm>
          <a:prstGeom prst="arc">
            <a:avLst>
              <a:gd name="adj1" fmla="val 17762311"/>
              <a:gd name="adj2" fmla="val 2059213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47A104AE-3579-9846-9A9C-B3B3FC16E217}"/>
              </a:ext>
            </a:extLst>
          </p:cNvPr>
          <p:cNvSpPr/>
          <p:nvPr/>
        </p:nvSpPr>
        <p:spPr>
          <a:xfrm rot="16491996">
            <a:off x="6351115" y="3238387"/>
            <a:ext cx="2536719" cy="2440941"/>
          </a:xfrm>
          <a:prstGeom prst="arc">
            <a:avLst>
              <a:gd name="adj1" fmla="val 17748431"/>
              <a:gd name="adj2" fmla="val 2068005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DE0AFDC9-40C8-1748-A98E-D26AFD75CEFE}"/>
              </a:ext>
            </a:extLst>
          </p:cNvPr>
          <p:cNvSpPr/>
          <p:nvPr/>
        </p:nvSpPr>
        <p:spPr>
          <a:xfrm rot="16378648">
            <a:off x="8325945" y="2106873"/>
            <a:ext cx="2839837" cy="2589414"/>
          </a:xfrm>
          <a:prstGeom prst="arc">
            <a:avLst>
              <a:gd name="adj1" fmla="val 18059342"/>
              <a:gd name="adj2" fmla="val 5970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51AD32-9392-474A-A51B-92DBCFB8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Схема исследования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3D3AF0-0142-E494-D253-6124450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81" y="30640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3878FD-2A1E-D74D-A688-CF3CF9D8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4" y="1610586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F5485D-DEFA-DF11-EA90-22E5C49A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67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34" y="4144466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98C8FE-41E6-69E1-388E-AC639FA7EAF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78" y="1665934"/>
            <a:ext cx="1080000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1DDD4-614B-72F0-646E-022EABA1F9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83" y="312769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1" grpId="0"/>
      <p:bldP spid="32" grpId="0"/>
      <p:bldP spid="33" grpId="0"/>
      <p:bldP spid="34" grpId="0"/>
      <p:bldP spid="95" grpId="0"/>
      <p:bldP spid="132" grpId="0" animBg="1"/>
      <p:bldP spid="134" grpId="0" animBg="1"/>
      <p:bldP spid="135" grpId="0" animBg="1"/>
      <p:bldP spid="1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Этапы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812816" y="1822306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8" name="Рисунок 31">
            <a:extLst>
              <a:ext uri="{FF2B5EF4-FFF2-40B4-BE49-F238E27FC236}">
                <a16:creationId xmlns:a16="http://schemas.microsoft.com/office/drawing/2014/main" id="{C4843468-E259-4105-AA61-51CBB633EF18}"/>
              </a:ext>
            </a:extLst>
          </p:cNvPr>
          <p:cNvGrpSpPr/>
          <p:nvPr/>
        </p:nvGrpSpPr>
        <p:grpSpPr>
          <a:xfrm>
            <a:off x="4914474" y="1822306"/>
            <a:ext cx="657459" cy="657459"/>
            <a:chOff x="5765664" y="2152517"/>
            <a:chExt cx="657459" cy="657459"/>
          </a:xfrm>
          <a:solidFill>
            <a:schemeClr val="bg1"/>
          </a:solidFill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4384F2B-EC5D-4323-82CC-E568798D2EAD}"/>
                </a:ext>
              </a:extLst>
            </p:cNvPr>
            <p:cNvSpPr/>
            <p:nvPr/>
          </p:nvSpPr>
          <p:spPr>
            <a:xfrm>
              <a:off x="5765963" y="2401018"/>
              <a:ext cx="657139" cy="408957"/>
            </a:xfrm>
            <a:custGeom>
              <a:avLst/>
              <a:gdLst>
                <a:gd name="connsiteX0" fmla="*/ 592608 w 657139"/>
                <a:gd name="connsiteY0" fmla="*/ 0 h 408957"/>
                <a:gd name="connsiteX1" fmla="*/ 64530 w 657139"/>
                <a:gd name="connsiteY1" fmla="*/ 0 h 408957"/>
                <a:gd name="connsiteX2" fmla="*/ 0 w 657139"/>
                <a:gd name="connsiteY2" fmla="*/ 64472 h 408957"/>
                <a:gd name="connsiteX3" fmla="*/ 0 w 657139"/>
                <a:gd name="connsiteY3" fmla="*/ 344484 h 408957"/>
                <a:gd name="connsiteX4" fmla="*/ 64530 w 657139"/>
                <a:gd name="connsiteY4" fmla="*/ 408957 h 408957"/>
                <a:gd name="connsiteX5" fmla="*/ 592608 w 657139"/>
                <a:gd name="connsiteY5" fmla="*/ 408957 h 408957"/>
                <a:gd name="connsiteX6" fmla="*/ 657139 w 657139"/>
                <a:gd name="connsiteY6" fmla="*/ 344485 h 408957"/>
                <a:gd name="connsiteX7" fmla="*/ 657139 w 657139"/>
                <a:gd name="connsiteY7" fmla="*/ 64472 h 408957"/>
                <a:gd name="connsiteX8" fmla="*/ 592608 w 657139"/>
                <a:gd name="connsiteY8" fmla="*/ 0 h 408957"/>
                <a:gd name="connsiteX9" fmla="*/ 40567 w 657139"/>
                <a:gd name="connsiteY9" fmla="*/ 54466 h 408957"/>
                <a:gd name="connsiteX10" fmla="*/ 148398 w 657139"/>
                <a:gd name="connsiteY10" fmla="*/ 119040 h 408957"/>
                <a:gd name="connsiteX11" fmla="*/ 38558 w 657139"/>
                <a:gd name="connsiteY11" fmla="*/ 228978 h 408957"/>
                <a:gd name="connsiteX12" fmla="*/ 38558 w 657139"/>
                <a:gd name="connsiteY12" fmla="*/ 64472 h 408957"/>
                <a:gd name="connsiteX13" fmla="*/ 40567 w 657139"/>
                <a:gd name="connsiteY13" fmla="*/ 54466 h 408957"/>
                <a:gd name="connsiteX14" fmla="*/ 88943 w 657139"/>
                <a:gd name="connsiteY14" fmla="*/ 38523 h 408957"/>
                <a:gd name="connsiteX15" fmla="*/ 568196 w 657139"/>
                <a:gd name="connsiteY15" fmla="*/ 38523 h 408957"/>
                <a:gd name="connsiteX16" fmla="*/ 329219 w 657139"/>
                <a:gd name="connsiteY16" fmla="*/ 181633 h 408957"/>
                <a:gd name="connsiteX17" fmla="*/ 327921 w 657139"/>
                <a:gd name="connsiteY17" fmla="*/ 181633 h 408957"/>
                <a:gd name="connsiteX18" fmla="*/ 88943 w 657139"/>
                <a:gd name="connsiteY18" fmla="*/ 38523 h 408957"/>
                <a:gd name="connsiteX19" fmla="*/ 616573 w 657139"/>
                <a:gd name="connsiteY19" fmla="*/ 54466 h 408957"/>
                <a:gd name="connsiteX20" fmla="*/ 618582 w 657139"/>
                <a:gd name="connsiteY20" fmla="*/ 64472 h 408957"/>
                <a:gd name="connsiteX21" fmla="*/ 618582 w 657139"/>
                <a:gd name="connsiteY21" fmla="*/ 229863 h 408957"/>
                <a:gd name="connsiteX22" fmla="*/ 508189 w 657139"/>
                <a:gd name="connsiteY22" fmla="*/ 119371 h 408957"/>
                <a:gd name="connsiteX23" fmla="*/ 616573 w 657139"/>
                <a:gd name="connsiteY23" fmla="*/ 54466 h 408957"/>
                <a:gd name="connsiteX24" fmla="*/ 592608 w 657139"/>
                <a:gd name="connsiteY24" fmla="*/ 370434 h 408957"/>
                <a:gd name="connsiteX25" fmla="*/ 64530 w 657139"/>
                <a:gd name="connsiteY25" fmla="*/ 370434 h 408957"/>
                <a:gd name="connsiteX26" fmla="*/ 38558 w 657139"/>
                <a:gd name="connsiteY26" fmla="*/ 344485 h 408957"/>
                <a:gd name="connsiteX27" fmla="*/ 38558 w 657139"/>
                <a:gd name="connsiteY27" fmla="*/ 283509 h 408957"/>
                <a:gd name="connsiteX28" fmla="*/ 182483 w 657139"/>
                <a:gd name="connsiteY28" fmla="*/ 139453 h 408957"/>
                <a:gd name="connsiteX29" fmla="*/ 308098 w 657139"/>
                <a:gd name="connsiteY29" fmla="*/ 214676 h 408957"/>
                <a:gd name="connsiteX30" fmla="*/ 328570 w 657139"/>
                <a:gd name="connsiteY30" fmla="*/ 220348 h 408957"/>
                <a:gd name="connsiteX31" fmla="*/ 349043 w 657139"/>
                <a:gd name="connsiteY31" fmla="*/ 214676 h 408957"/>
                <a:gd name="connsiteX32" fmla="*/ 474104 w 657139"/>
                <a:gd name="connsiteY32" fmla="*/ 139785 h 408957"/>
                <a:gd name="connsiteX33" fmla="*/ 618583 w 657139"/>
                <a:gd name="connsiteY33" fmla="*/ 284393 h 408957"/>
                <a:gd name="connsiteX34" fmla="*/ 618583 w 657139"/>
                <a:gd name="connsiteY34" fmla="*/ 344485 h 408957"/>
                <a:gd name="connsiteX35" fmla="*/ 592608 w 657139"/>
                <a:gd name="connsiteY35" fmla="*/ 370434 h 40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7139" h="408957">
                  <a:moveTo>
                    <a:pt x="592608" y="0"/>
                  </a:moveTo>
                  <a:lnTo>
                    <a:pt x="64530" y="0"/>
                  </a:lnTo>
                  <a:cubicBezTo>
                    <a:pt x="28949" y="0"/>
                    <a:pt x="0" y="28922"/>
                    <a:pt x="0" y="64472"/>
                  </a:cubicBezTo>
                  <a:lnTo>
                    <a:pt x="0" y="344484"/>
                  </a:lnTo>
                  <a:cubicBezTo>
                    <a:pt x="0" y="380036"/>
                    <a:pt x="28949" y="408957"/>
                    <a:pt x="64530" y="408957"/>
                  </a:cubicBezTo>
                  <a:lnTo>
                    <a:pt x="592608" y="408957"/>
                  </a:lnTo>
                  <a:cubicBezTo>
                    <a:pt x="628191" y="408957"/>
                    <a:pt x="657139" y="380036"/>
                    <a:pt x="657139" y="344485"/>
                  </a:cubicBezTo>
                  <a:lnTo>
                    <a:pt x="657139" y="64472"/>
                  </a:lnTo>
                  <a:cubicBezTo>
                    <a:pt x="657139" y="28922"/>
                    <a:pt x="628191" y="0"/>
                    <a:pt x="592608" y="0"/>
                  </a:cubicBezTo>
                  <a:close/>
                  <a:moveTo>
                    <a:pt x="40567" y="54466"/>
                  </a:moveTo>
                  <a:lnTo>
                    <a:pt x="148398" y="119040"/>
                  </a:lnTo>
                  <a:lnTo>
                    <a:pt x="38558" y="228978"/>
                  </a:lnTo>
                  <a:lnTo>
                    <a:pt x="38558" y="64472"/>
                  </a:lnTo>
                  <a:cubicBezTo>
                    <a:pt x="38558" y="60928"/>
                    <a:pt x="39273" y="57547"/>
                    <a:pt x="40567" y="54466"/>
                  </a:cubicBezTo>
                  <a:close/>
                  <a:moveTo>
                    <a:pt x="88943" y="38523"/>
                  </a:moveTo>
                  <a:lnTo>
                    <a:pt x="568196" y="38523"/>
                  </a:lnTo>
                  <a:lnTo>
                    <a:pt x="329219" y="181633"/>
                  </a:lnTo>
                  <a:cubicBezTo>
                    <a:pt x="328819" y="181873"/>
                    <a:pt x="328320" y="181873"/>
                    <a:pt x="327921" y="181633"/>
                  </a:cubicBezTo>
                  <a:lnTo>
                    <a:pt x="88943" y="38523"/>
                  </a:lnTo>
                  <a:close/>
                  <a:moveTo>
                    <a:pt x="616573" y="54466"/>
                  </a:moveTo>
                  <a:cubicBezTo>
                    <a:pt x="617866" y="57547"/>
                    <a:pt x="618582" y="60928"/>
                    <a:pt x="618582" y="64472"/>
                  </a:cubicBezTo>
                  <a:lnTo>
                    <a:pt x="618582" y="229863"/>
                  </a:lnTo>
                  <a:lnTo>
                    <a:pt x="508189" y="119371"/>
                  </a:lnTo>
                  <a:lnTo>
                    <a:pt x="616573" y="54466"/>
                  </a:lnTo>
                  <a:close/>
                  <a:moveTo>
                    <a:pt x="592608" y="370434"/>
                  </a:moveTo>
                  <a:lnTo>
                    <a:pt x="64530" y="370434"/>
                  </a:lnTo>
                  <a:cubicBezTo>
                    <a:pt x="50208" y="370434"/>
                    <a:pt x="38558" y="358794"/>
                    <a:pt x="38558" y="344485"/>
                  </a:cubicBezTo>
                  <a:lnTo>
                    <a:pt x="38558" y="283509"/>
                  </a:lnTo>
                  <a:lnTo>
                    <a:pt x="182483" y="139453"/>
                  </a:lnTo>
                  <a:lnTo>
                    <a:pt x="308098" y="214676"/>
                  </a:lnTo>
                  <a:cubicBezTo>
                    <a:pt x="314412" y="218457"/>
                    <a:pt x="321490" y="220348"/>
                    <a:pt x="328570" y="220348"/>
                  </a:cubicBezTo>
                  <a:cubicBezTo>
                    <a:pt x="335650" y="220348"/>
                    <a:pt x="342729" y="218456"/>
                    <a:pt x="349043" y="214676"/>
                  </a:cubicBezTo>
                  <a:lnTo>
                    <a:pt x="474104" y="139785"/>
                  </a:lnTo>
                  <a:lnTo>
                    <a:pt x="618583" y="284393"/>
                  </a:lnTo>
                  <a:lnTo>
                    <a:pt x="618583" y="344485"/>
                  </a:lnTo>
                  <a:cubicBezTo>
                    <a:pt x="618582" y="358794"/>
                    <a:pt x="606930" y="370434"/>
                    <a:pt x="592608" y="37043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4FBDD29C-ECE7-4171-A784-E9B6F025091F}"/>
                </a:ext>
              </a:extLst>
            </p:cNvPr>
            <p:cNvSpPr/>
            <p:nvPr/>
          </p:nvSpPr>
          <p:spPr>
            <a:xfrm>
              <a:off x="6020855" y="2152517"/>
              <a:ext cx="147354" cy="208251"/>
            </a:xfrm>
            <a:custGeom>
              <a:avLst/>
              <a:gdLst>
                <a:gd name="connsiteX0" fmla="*/ 8170 w 147354"/>
                <a:gd name="connsiteY0" fmla="*/ 111045 h 208251"/>
                <a:gd name="connsiteX1" fmla="*/ 19265 w 147354"/>
                <a:gd name="connsiteY1" fmla="*/ 114567 h 208251"/>
                <a:gd name="connsiteX2" fmla="*/ 35036 w 147354"/>
                <a:gd name="connsiteY2" fmla="*/ 106404 h 208251"/>
                <a:gd name="connsiteX3" fmla="*/ 54399 w 147354"/>
                <a:gd name="connsiteY3" fmla="*/ 78971 h 208251"/>
                <a:gd name="connsiteX4" fmla="*/ 54399 w 147354"/>
                <a:gd name="connsiteY4" fmla="*/ 188990 h 208251"/>
                <a:gd name="connsiteX5" fmla="*/ 73677 w 147354"/>
                <a:gd name="connsiteY5" fmla="*/ 208251 h 208251"/>
                <a:gd name="connsiteX6" fmla="*/ 92955 w 147354"/>
                <a:gd name="connsiteY6" fmla="*/ 188990 h 208251"/>
                <a:gd name="connsiteX7" fmla="*/ 92955 w 147354"/>
                <a:gd name="connsiteY7" fmla="*/ 78971 h 208251"/>
                <a:gd name="connsiteX8" fmla="*/ 112318 w 147354"/>
                <a:gd name="connsiteY8" fmla="*/ 106404 h 208251"/>
                <a:gd name="connsiteX9" fmla="*/ 139184 w 147354"/>
                <a:gd name="connsiteY9" fmla="*/ 111045 h 208251"/>
                <a:gd name="connsiteX10" fmla="*/ 143829 w 147354"/>
                <a:gd name="connsiteY10" fmla="*/ 84204 h 208251"/>
                <a:gd name="connsiteX11" fmla="*/ 90577 w 147354"/>
                <a:gd name="connsiteY11" fmla="*/ 8754 h 208251"/>
                <a:gd name="connsiteX12" fmla="*/ 74212 w 147354"/>
                <a:gd name="connsiteY12" fmla="*/ 8 h 208251"/>
                <a:gd name="connsiteX13" fmla="*/ 74090 w 147354"/>
                <a:gd name="connsiteY13" fmla="*/ 5 h 208251"/>
                <a:gd name="connsiteX14" fmla="*/ 73959 w 147354"/>
                <a:gd name="connsiteY14" fmla="*/ 3 h 208251"/>
                <a:gd name="connsiteX15" fmla="*/ 73677 w 147354"/>
                <a:gd name="connsiteY15" fmla="*/ 0 h 208251"/>
                <a:gd name="connsiteX16" fmla="*/ 73396 w 147354"/>
                <a:gd name="connsiteY16" fmla="*/ 3 h 208251"/>
                <a:gd name="connsiteX17" fmla="*/ 73265 w 147354"/>
                <a:gd name="connsiteY17" fmla="*/ 5 h 208251"/>
                <a:gd name="connsiteX18" fmla="*/ 73143 w 147354"/>
                <a:gd name="connsiteY18" fmla="*/ 8 h 208251"/>
                <a:gd name="connsiteX19" fmla="*/ 56777 w 147354"/>
                <a:gd name="connsiteY19" fmla="*/ 8755 h 208251"/>
                <a:gd name="connsiteX20" fmla="*/ 3525 w 147354"/>
                <a:gd name="connsiteY20" fmla="*/ 84204 h 208251"/>
                <a:gd name="connsiteX21" fmla="*/ 8170 w 147354"/>
                <a:gd name="connsiteY21" fmla="*/ 111045 h 20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354" h="208251">
                  <a:moveTo>
                    <a:pt x="8170" y="111045"/>
                  </a:moveTo>
                  <a:cubicBezTo>
                    <a:pt x="11546" y="113425"/>
                    <a:pt x="15424" y="114567"/>
                    <a:pt x="19265" y="114567"/>
                  </a:cubicBezTo>
                  <a:cubicBezTo>
                    <a:pt x="25319" y="114567"/>
                    <a:pt x="31281" y="111724"/>
                    <a:pt x="35036" y="106404"/>
                  </a:cubicBezTo>
                  <a:lnTo>
                    <a:pt x="54399" y="78971"/>
                  </a:lnTo>
                  <a:lnTo>
                    <a:pt x="54399" y="188990"/>
                  </a:lnTo>
                  <a:cubicBezTo>
                    <a:pt x="54399" y="199627"/>
                    <a:pt x="63031" y="208251"/>
                    <a:pt x="73677" y="208251"/>
                  </a:cubicBezTo>
                  <a:cubicBezTo>
                    <a:pt x="84325" y="208251"/>
                    <a:pt x="92955" y="199627"/>
                    <a:pt x="92955" y="188990"/>
                  </a:cubicBezTo>
                  <a:lnTo>
                    <a:pt x="92955" y="78971"/>
                  </a:lnTo>
                  <a:lnTo>
                    <a:pt x="112318" y="106404"/>
                  </a:lnTo>
                  <a:cubicBezTo>
                    <a:pt x="118454" y="115098"/>
                    <a:pt x="130483" y="117175"/>
                    <a:pt x="139184" y="111045"/>
                  </a:cubicBezTo>
                  <a:cubicBezTo>
                    <a:pt x="147886" y="104915"/>
                    <a:pt x="149965" y="92897"/>
                    <a:pt x="143829" y="84204"/>
                  </a:cubicBezTo>
                  <a:lnTo>
                    <a:pt x="90577" y="8754"/>
                  </a:lnTo>
                  <a:cubicBezTo>
                    <a:pt x="86812" y="3418"/>
                    <a:pt x="80724" y="176"/>
                    <a:pt x="74212" y="8"/>
                  </a:cubicBezTo>
                  <a:cubicBezTo>
                    <a:pt x="74171" y="6"/>
                    <a:pt x="74132" y="5"/>
                    <a:pt x="74090" y="5"/>
                  </a:cubicBezTo>
                  <a:cubicBezTo>
                    <a:pt x="74047" y="4"/>
                    <a:pt x="74003" y="4"/>
                    <a:pt x="73959" y="3"/>
                  </a:cubicBezTo>
                  <a:cubicBezTo>
                    <a:pt x="73866" y="1"/>
                    <a:pt x="73772" y="0"/>
                    <a:pt x="73677" y="0"/>
                  </a:cubicBezTo>
                  <a:cubicBezTo>
                    <a:pt x="73582" y="0"/>
                    <a:pt x="73490" y="1"/>
                    <a:pt x="73396" y="3"/>
                  </a:cubicBezTo>
                  <a:cubicBezTo>
                    <a:pt x="73352" y="3"/>
                    <a:pt x="73308" y="4"/>
                    <a:pt x="73265" y="5"/>
                  </a:cubicBezTo>
                  <a:cubicBezTo>
                    <a:pt x="73224" y="6"/>
                    <a:pt x="73183" y="6"/>
                    <a:pt x="73143" y="8"/>
                  </a:cubicBezTo>
                  <a:cubicBezTo>
                    <a:pt x="66631" y="176"/>
                    <a:pt x="60543" y="3418"/>
                    <a:pt x="56777" y="8755"/>
                  </a:cubicBezTo>
                  <a:lnTo>
                    <a:pt x="3525" y="84204"/>
                  </a:lnTo>
                  <a:cubicBezTo>
                    <a:pt x="-2611" y="92897"/>
                    <a:pt x="-531" y="104915"/>
                    <a:pt x="8170" y="11104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C1061AEE-3694-449F-958B-C8F3EDC49222}"/>
                </a:ext>
              </a:extLst>
            </p:cNvPr>
            <p:cNvSpPr/>
            <p:nvPr/>
          </p:nvSpPr>
          <p:spPr>
            <a:xfrm>
              <a:off x="5765664" y="2201581"/>
              <a:ext cx="158873" cy="158949"/>
            </a:xfrm>
            <a:custGeom>
              <a:avLst/>
              <a:gdLst>
                <a:gd name="connsiteX0" fmla="*/ 34923 w 158873"/>
                <a:gd name="connsiteY0" fmla="*/ 131205 h 158949"/>
                <a:gd name="connsiteX1" fmla="*/ 38209 w 158873"/>
                <a:gd name="connsiteY1" fmla="*/ 130924 h 158949"/>
                <a:gd name="connsiteX2" fmla="*/ 53946 w 158873"/>
                <a:gd name="connsiteY2" fmla="*/ 108681 h 158949"/>
                <a:gd name="connsiteX3" fmla="*/ 48246 w 158873"/>
                <a:gd name="connsiteY3" fmla="*/ 75520 h 158949"/>
                <a:gd name="connsiteX4" fmla="*/ 125950 w 158873"/>
                <a:gd name="connsiteY4" fmla="*/ 153296 h 158949"/>
                <a:gd name="connsiteX5" fmla="*/ 139595 w 158873"/>
                <a:gd name="connsiteY5" fmla="*/ 158950 h 158949"/>
                <a:gd name="connsiteX6" fmla="*/ 153214 w 158873"/>
                <a:gd name="connsiteY6" fmla="*/ 153320 h 158949"/>
                <a:gd name="connsiteX7" fmla="*/ 153240 w 158873"/>
                <a:gd name="connsiteY7" fmla="*/ 126081 h 158949"/>
                <a:gd name="connsiteX8" fmla="*/ 75447 w 158873"/>
                <a:gd name="connsiteY8" fmla="*/ 48215 h 158949"/>
                <a:gd name="connsiteX9" fmla="*/ 108598 w 158873"/>
                <a:gd name="connsiteY9" fmla="*/ 53924 h 158949"/>
                <a:gd name="connsiteX10" fmla="*/ 130872 w 158873"/>
                <a:gd name="connsiteY10" fmla="*/ 38215 h 158949"/>
                <a:gd name="connsiteX11" fmla="*/ 115149 w 158873"/>
                <a:gd name="connsiteY11" fmla="*/ 15961 h 158949"/>
                <a:gd name="connsiteX12" fmla="*/ 24192 w 158873"/>
                <a:gd name="connsiteY12" fmla="*/ 299 h 158949"/>
                <a:gd name="connsiteX13" fmla="*/ 6059 w 158873"/>
                <a:gd name="connsiteY13" fmla="*/ 6048 h 158949"/>
                <a:gd name="connsiteX14" fmla="*/ 299 w 158873"/>
                <a:gd name="connsiteY14" fmla="*/ 24160 h 158949"/>
                <a:gd name="connsiteX15" fmla="*/ 15947 w 158873"/>
                <a:gd name="connsiteY15" fmla="*/ 115199 h 158949"/>
                <a:gd name="connsiteX16" fmla="*/ 34923 w 158873"/>
                <a:gd name="connsiteY16" fmla="*/ 131205 h 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3" h="158949">
                  <a:moveTo>
                    <a:pt x="34923" y="131205"/>
                  </a:moveTo>
                  <a:cubicBezTo>
                    <a:pt x="36007" y="131205"/>
                    <a:pt x="37105" y="131114"/>
                    <a:pt x="38209" y="130924"/>
                  </a:cubicBezTo>
                  <a:cubicBezTo>
                    <a:pt x="48702" y="129124"/>
                    <a:pt x="55749" y="119164"/>
                    <a:pt x="53946" y="108681"/>
                  </a:cubicBezTo>
                  <a:lnTo>
                    <a:pt x="48246" y="75520"/>
                  </a:lnTo>
                  <a:lnTo>
                    <a:pt x="125950" y="153296"/>
                  </a:lnTo>
                  <a:cubicBezTo>
                    <a:pt x="129715" y="157065"/>
                    <a:pt x="134654" y="158950"/>
                    <a:pt x="139595" y="158950"/>
                  </a:cubicBezTo>
                  <a:cubicBezTo>
                    <a:pt x="144522" y="158950"/>
                    <a:pt x="149452" y="157074"/>
                    <a:pt x="153214" y="153320"/>
                  </a:cubicBezTo>
                  <a:cubicBezTo>
                    <a:pt x="160750" y="145804"/>
                    <a:pt x="160761" y="133609"/>
                    <a:pt x="153240" y="126081"/>
                  </a:cubicBezTo>
                  <a:lnTo>
                    <a:pt x="75447" y="48215"/>
                  </a:lnTo>
                  <a:lnTo>
                    <a:pt x="108598" y="53924"/>
                  </a:lnTo>
                  <a:cubicBezTo>
                    <a:pt x="119100" y="55732"/>
                    <a:pt x="129063" y="48697"/>
                    <a:pt x="130872" y="38215"/>
                  </a:cubicBezTo>
                  <a:cubicBezTo>
                    <a:pt x="132680" y="27731"/>
                    <a:pt x="125641" y="17768"/>
                    <a:pt x="115149" y="15961"/>
                  </a:cubicBezTo>
                  <a:lnTo>
                    <a:pt x="24192" y="299"/>
                  </a:lnTo>
                  <a:cubicBezTo>
                    <a:pt x="17581" y="-839"/>
                    <a:pt x="10803" y="1310"/>
                    <a:pt x="6059" y="6048"/>
                  </a:cubicBezTo>
                  <a:cubicBezTo>
                    <a:pt x="1314" y="10786"/>
                    <a:pt x="-839" y="17560"/>
                    <a:pt x="299" y="24160"/>
                  </a:cubicBezTo>
                  <a:lnTo>
                    <a:pt x="15947" y="115199"/>
                  </a:lnTo>
                  <a:cubicBezTo>
                    <a:pt x="17557" y="124582"/>
                    <a:pt x="25707" y="131205"/>
                    <a:pt x="34923" y="13120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90144EC9-0451-419E-83E8-0D7189E4D7C1}"/>
                </a:ext>
              </a:extLst>
            </p:cNvPr>
            <p:cNvSpPr/>
            <p:nvPr/>
          </p:nvSpPr>
          <p:spPr>
            <a:xfrm>
              <a:off x="6264248" y="2201767"/>
              <a:ext cx="158875" cy="158952"/>
            </a:xfrm>
            <a:custGeom>
              <a:avLst/>
              <a:gdLst>
                <a:gd name="connsiteX0" fmla="*/ 19278 w 158875"/>
                <a:gd name="connsiteY0" fmla="*/ 158953 h 158952"/>
                <a:gd name="connsiteX1" fmla="*/ 32923 w 158875"/>
                <a:gd name="connsiteY1" fmla="*/ 153299 h 158952"/>
                <a:gd name="connsiteX2" fmla="*/ 110629 w 158875"/>
                <a:gd name="connsiteY2" fmla="*/ 75522 h 158952"/>
                <a:gd name="connsiteX3" fmla="*/ 104928 w 158875"/>
                <a:gd name="connsiteY3" fmla="*/ 108683 h 158952"/>
                <a:gd name="connsiteX4" fmla="*/ 120665 w 158875"/>
                <a:gd name="connsiteY4" fmla="*/ 130926 h 158952"/>
                <a:gd name="connsiteX5" fmla="*/ 123951 w 158875"/>
                <a:gd name="connsiteY5" fmla="*/ 131207 h 158952"/>
                <a:gd name="connsiteX6" fmla="*/ 142929 w 158875"/>
                <a:gd name="connsiteY6" fmla="*/ 115202 h 158952"/>
                <a:gd name="connsiteX7" fmla="*/ 158577 w 158875"/>
                <a:gd name="connsiteY7" fmla="*/ 24168 h 158952"/>
                <a:gd name="connsiteX8" fmla="*/ 152816 w 158875"/>
                <a:gd name="connsiteY8" fmla="*/ 6050 h 158952"/>
                <a:gd name="connsiteX9" fmla="*/ 134684 w 158875"/>
                <a:gd name="connsiteY9" fmla="*/ 300 h 158952"/>
                <a:gd name="connsiteX10" fmla="*/ 43726 w 158875"/>
                <a:gd name="connsiteY10" fmla="*/ 15962 h 158952"/>
                <a:gd name="connsiteX11" fmla="*/ 28002 w 158875"/>
                <a:gd name="connsiteY11" fmla="*/ 38215 h 158952"/>
                <a:gd name="connsiteX12" fmla="*/ 50276 w 158875"/>
                <a:gd name="connsiteY12" fmla="*/ 53925 h 158952"/>
                <a:gd name="connsiteX13" fmla="*/ 83427 w 158875"/>
                <a:gd name="connsiteY13" fmla="*/ 48216 h 158952"/>
                <a:gd name="connsiteX14" fmla="*/ 5634 w 158875"/>
                <a:gd name="connsiteY14" fmla="*/ 126080 h 158952"/>
                <a:gd name="connsiteX15" fmla="*/ 5660 w 158875"/>
                <a:gd name="connsiteY15" fmla="*/ 153319 h 158952"/>
                <a:gd name="connsiteX16" fmla="*/ 19278 w 158875"/>
                <a:gd name="connsiteY16" fmla="*/ 158953 h 1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5" h="158952">
                  <a:moveTo>
                    <a:pt x="19278" y="158953"/>
                  </a:moveTo>
                  <a:cubicBezTo>
                    <a:pt x="24216" y="158953"/>
                    <a:pt x="29156" y="157068"/>
                    <a:pt x="32923" y="153299"/>
                  </a:cubicBezTo>
                  <a:lnTo>
                    <a:pt x="110629" y="75522"/>
                  </a:lnTo>
                  <a:lnTo>
                    <a:pt x="104928" y="108683"/>
                  </a:lnTo>
                  <a:cubicBezTo>
                    <a:pt x="103126" y="119167"/>
                    <a:pt x="110173" y="129126"/>
                    <a:pt x="120665" y="130926"/>
                  </a:cubicBezTo>
                  <a:cubicBezTo>
                    <a:pt x="121769" y="131115"/>
                    <a:pt x="122867" y="131207"/>
                    <a:pt x="123951" y="131207"/>
                  </a:cubicBezTo>
                  <a:cubicBezTo>
                    <a:pt x="133166" y="131207"/>
                    <a:pt x="141317" y="124584"/>
                    <a:pt x="142929" y="115202"/>
                  </a:cubicBezTo>
                  <a:lnTo>
                    <a:pt x="158577" y="24168"/>
                  </a:lnTo>
                  <a:cubicBezTo>
                    <a:pt x="159715" y="17562"/>
                    <a:pt x="157560" y="10789"/>
                    <a:pt x="152816" y="6050"/>
                  </a:cubicBezTo>
                  <a:cubicBezTo>
                    <a:pt x="148072" y="1311"/>
                    <a:pt x="141295" y="-839"/>
                    <a:pt x="134684" y="300"/>
                  </a:cubicBezTo>
                  <a:lnTo>
                    <a:pt x="43726" y="15962"/>
                  </a:lnTo>
                  <a:cubicBezTo>
                    <a:pt x="33233" y="17768"/>
                    <a:pt x="26193" y="27732"/>
                    <a:pt x="28002" y="38215"/>
                  </a:cubicBezTo>
                  <a:cubicBezTo>
                    <a:pt x="29811" y="48698"/>
                    <a:pt x="39793" y="55734"/>
                    <a:pt x="50276" y="53925"/>
                  </a:cubicBezTo>
                  <a:lnTo>
                    <a:pt x="83427" y="48216"/>
                  </a:lnTo>
                  <a:lnTo>
                    <a:pt x="5634" y="126080"/>
                  </a:lnTo>
                  <a:cubicBezTo>
                    <a:pt x="-1888" y="133608"/>
                    <a:pt x="-1877" y="145805"/>
                    <a:pt x="5660" y="153319"/>
                  </a:cubicBezTo>
                  <a:cubicBezTo>
                    <a:pt x="9422" y="157077"/>
                    <a:pt x="14349" y="158953"/>
                    <a:pt x="19278" y="158953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003553" y="1822306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6A07C-B8C5-E86D-5C9D-70F13872B7FC}"/>
              </a:ext>
            </a:extLst>
          </p:cNvPr>
          <p:cNvSpPr txBox="1"/>
          <p:nvPr/>
        </p:nvSpPr>
        <p:spPr>
          <a:xfrm>
            <a:off x="1082257" y="1723865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Проверка пустых значений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7AD87-7F9E-8D6F-4403-BF7987575F7E}"/>
              </a:ext>
            </a:extLst>
          </p:cNvPr>
          <p:cNvSpPr txBox="1"/>
          <p:nvPr/>
        </p:nvSpPr>
        <p:spPr>
          <a:xfrm>
            <a:off x="1082256" y="230029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C8A951-0B79-B05A-171D-4C60864E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1716931"/>
            <a:ext cx="4401164" cy="4953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E6134A-34D4-A6E0-BDBF-AA6D7B34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2346401"/>
            <a:ext cx="3839111" cy="49536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0528F1A-EACE-79A9-5E92-323523DA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5700458"/>
            <a:ext cx="2572109" cy="5334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4EC1011-6529-A5A4-BC7C-8E94EA1E0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01" y="3089849"/>
            <a:ext cx="6030167" cy="2362530"/>
          </a:xfrm>
          <a:prstGeom prst="rect">
            <a:avLst/>
          </a:prstGeom>
        </p:spPr>
      </p:pic>
      <p:sp>
        <p:nvSpPr>
          <p:cNvPr id="49" name="Овал 49">
            <a:extLst>
              <a:ext uri="{FF2B5EF4-FFF2-40B4-BE49-F238E27FC236}">
                <a16:creationId xmlns:a16="http://schemas.microsoft.com/office/drawing/2014/main" id="{1656960F-FDEF-5F6A-5C70-B55F4B4685DE}"/>
              </a:ext>
            </a:extLst>
          </p:cNvPr>
          <p:cNvSpPr/>
          <p:nvPr/>
        </p:nvSpPr>
        <p:spPr>
          <a:xfrm flipH="1">
            <a:off x="590304" y="18254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1339033-68A8-7BB2-D807-463994D1C704}"/>
              </a:ext>
            </a:extLst>
          </p:cNvPr>
          <p:cNvSpPr/>
          <p:nvPr/>
        </p:nvSpPr>
        <p:spPr>
          <a:xfrm flipH="1">
            <a:off x="590304" y="23584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0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654CA-E062-B574-B0C1-D6411EE0FDE3}"/>
              </a:ext>
            </a:extLst>
          </p:cNvPr>
          <p:cNvSpPr txBox="1"/>
          <p:nvPr/>
        </p:nvSpPr>
        <p:spPr>
          <a:xfrm>
            <a:off x="339210" y="7906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560FB2-7203-3946-86BD-804CC11E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2752105"/>
            <a:ext cx="4663570" cy="5400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E0EEA-A2B1-6DF8-86F8-192612C39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3459890"/>
            <a:ext cx="5295114" cy="3077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479017-DAF2-C426-FDBD-8D66D9C4A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73" y="3049540"/>
            <a:ext cx="6123752" cy="2862477"/>
          </a:xfrm>
          <a:prstGeom prst="rect">
            <a:avLst/>
          </a:prstGeom>
        </p:spPr>
      </p:pic>
      <p:sp>
        <p:nvSpPr>
          <p:cNvPr id="28" name="Заголовок 24">
            <a:extLst>
              <a:ext uri="{FF2B5EF4-FFF2-40B4-BE49-F238E27FC236}">
                <a16:creationId xmlns:a16="http://schemas.microsoft.com/office/drawing/2014/main" id="{5FD95054-B8E8-B8A0-E855-512C120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13175-0B18-D96F-835F-C740B706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4" y="1207920"/>
            <a:ext cx="7575714" cy="1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2A45E-54AC-FCF4-F203-8655496F6D13}"/>
              </a:ext>
            </a:extLst>
          </p:cNvPr>
          <p:cNvSpPr txBox="1"/>
          <p:nvPr/>
        </p:nvSpPr>
        <p:spPr>
          <a:xfrm>
            <a:off x="339210" y="795493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Проверка дубликатов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53E572-CDA0-E626-EEB4-B89B3410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1669009"/>
            <a:ext cx="3620005" cy="3810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0D4CAB-6662-FB66-A3FC-AA4ABDC1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2369329"/>
            <a:ext cx="9916909" cy="11241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CF8812-4EED-8A6B-0B99-9FF36BF5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9" y="3949768"/>
            <a:ext cx="3439005" cy="400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8AA9F4-5CF6-B7B9-486A-41CA27CCD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3" y="4979412"/>
            <a:ext cx="3658111" cy="419158"/>
          </a:xfrm>
          <a:prstGeom prst="rect">
            <a:avLst/>
          </a:prstGeom>
        </p:spPr>
      </p:pic>
      <p:sp>
        <p:nvSpPr>
          <p:cNvPr id="22" name="Заголовок 24">
            <a:extLst>
              <a:ext uri="{FF2B5EF4-FFF2-40B4-BE49-F238E27FC236}">
                <a16:creationId xmlns:a16="http://schemas.microsoft.com/office/drawing/2014/main" id="{7621951F-0C62-E4AE-6C49-513A91E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208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266AE2A-6270-BEBE-A345-3E12CB24080A}"/>
              </a:ext>
            </a:extLst>
          </p:cNvPr>
          <p:cNvSpPr/>
          <p:nvPr/>
        </p:nvSpPr>
        <p:spPr>
          <a:xfrm flipH="1">
            <a:off x="628404" y="14059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AC8EB-8D81-2B81-6806-BC619A2EDDEC}"/>
              </a:ext>
            </a:extLst>
          </p:cNvPr>
          <p:cNvSpPr txBox="1"/>
          <p:nvPr/>
        </p:nvSpPr>
        <p:spPr>
          <a:xfrm>
            <a:off x="1063206" y="1323734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Анонимизация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A38806-AF8C-AB8B-319A-B1AC0AB6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1394039"/>
            <a:ext cx="5544324" cy="196242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02DBE9AB-0BE4-5DDD-B851-80E0791C8304}"/>
              </a:ext>
            </a:extLst>
          </p:cNvPr>
          <p:cNvSpPr/>
          <p:nvPr/>
        </p:nvSpPr>
        <p:spPr>
          <a:xfrm flipH="1">
            <a:off x="625625" y="39967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B3D05-CB5C-6798-3F86-91ECF40F273D}"/>
              </a:ext>
            </a:extLst>
          </p:cNvPr>
          <p:cNvSpPr txBox="1"/>
          <p:nvPr/>
        </p:nvSpPr>
        <p:spPr>
          <a:xfrm>
            <a:off x="1031299" y="3939432"/>
            <a:ext cx="286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Изменение типов данных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C278E0-D1C9-55EF-C9FF-32EC233B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7" y="4031213"/>
            <a:ext cx="8345065" cy="1552792"/>
          </a:xfrm>
          <a:prstGeom prst="rect">
            <a:avLst/>
          </a:prstGeom>
        </p:spPr>
      </p:pic>
      <p:sp>
        <p:nvSpPr>
          <p:cNvPr id="19" name="Заголовок 24">
            <a:extLst>
              <a:ext uri="{FF2B5EF4-FFF2-40B4-BE49-F238E27FC236}">
                <a16:creationId xmlns:a16="http://schemas.microsoft.com/office/drawing/2014/main" id="{E7C7E205-58A3-D0BF-6F16-14AAF8BC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646331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Этапы </a:t>
            </a:r>
            <a:r>
              <a:rPr lang="en-US" b="0" dirty="0">
                <a:solidFill>
                  <a:schemeClr val="tx1"/>
                </a:solidFill>
                <a:latin typeface="Oswald" panose="00000500000000000000" pitchFamily="2" charset="-52"/>
              </a:rPr>
              <a:t>EDA-</a:t>
            </a:r>
            <a:r>
              <a:rPr lang="ru-RU" b="0" dirty="0">
                <a:solidFill>
                  <a:schemeClr val="tx1"/>
                </a:solidFill>
                <a:latin typeface="Oswald" panose="00000500000000000000" pitchFamily="2" charset="-52"/>
              </a:rPr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9123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5465F8-43BF-AF3C-A229-756E473A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3" y="507379"/>
            <a:ext cx="9623371" cy="63506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223C2-DC38-795C-2EFD-6696017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646331"/>
          </a:xfrm>
        </p:spPr>
        <p:txBody>
          <a:bodyPr/>
          <a:lstStyle/>
          <a:p>
            <a:r>
              <a:rPr lang="ru-RU" sz="4000" dirty="0"/>
              <a:t>Преобразование данных в ходе </a:t>
            </a:r>
            <a:r>
              <a:rPr lang="en-US" sz="4000" dirty="0"/>
              <a:t>EDA-</a:t>
            </a:r>
            <a:r>
              <a:rPr lang="ru-RU" sz="4000" dirty="0"/>
              <a:t>анализа</a:t>
            </a:r>
          </a:p>
        </p:txBody>
      </p:sp>
    </p:spTree>
    <p:extLst>
      <p:ext uri="{BB962C8B-B14F-4D97-AF65-F5344CB8AC3E}">
        <p14:creationId xmlns:p14="http://schemas.microsoft.com/office/powerpoint/2010/main" val="410079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311CFA64-A679-3368-211D-F40BABBF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60" y="265519"/>
            <a:ext cx="10515600" cy="1200329"/>
          </a:xfrm>
        </p:spPr>
        <p:txBody>
          <a:bodyPr/>
          <a:lstStyle/>
          <a:p>
            <a:r>
              <a:rPr lang="ru-RU" b="0" dirty="0">
                <a:solidFill>
                  <a:schemeClr val="tx1"/>
                </a:solidFill>
                <a:latin typeface="+mj-lt"/>
              </a:rPr>
              <a:t>Выгрузка данных в базу данных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PostgreSQL</a:t>
            </a:r>
            <a:br>
              <a:rPr lang="en-US" b="0" dirty="0">
                <a:solidFill>
                  <a:schemeClr val="tx1"/>
                </a:solidFill>
                <a:latin typeface="+mj-lt"/>
              </a:rPr>
            </a:br>
            <a:r>
              <a:rPr lang="ru-RU" b="0" dirty="0">
                <a:solidFill>
                  <a:schemeClr val="tx1"/>
                </a:solidFill>
                <a:latin typeface="+mj-lt"/>
              </a:rPr>
              <a:t>в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Yandex Cloud</a:t>
            </a:r>
            <a:endParaRPr lang="ru-RU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E9CD4C-AD65-1D7E-76CD-2E697F9B5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1985919"/>
            <a:ext cx="7468642" cy="619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039345-4408-5436-442D-CDD98249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9" y="2995457"/>
            <a:ext cx="894522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34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1086</TotalTime>
  <Words>553</Words>
  <Application>Microsoft Office PowerPoint</Application>
  <PresentationFormat>Широкоэкранный</PresentationFormat>
  <Paragraphs>78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VTB Group Cond Book</vt:lpstr>
      <vt:lpstr>Calibri</vt:lpstr>
      <vt:lpstr>VTB Group Cond</vt:lpstr>
      <vt:lpstr>Oswald Light</vt:lpstr>
      <vt:lpstr>Oswald</vt:lpstr>
      <vt:lpstr>Тема Office</vt:lpstr>
      <vt:lpstr>Презентация PowerPoint</vt:lpstr>
      <vt:lpstr>Постановка задач </vt:lpstr>
      <vt:lpstr>Схема исследования</vt:lpstr>
      <vt:lpstr>Этапы EDA-анализа</vt:lpstr>
      <vt:lpstr>Этапы EDA-анализа</vt:lpstr>
      <vt:lpstr>Этапы EDA-анализа</vt:lpstr>
      <vt:lpstr>Этапы EDA-анализа</vt:lpstr>
      <vt:lpstr>Преобразование данных в ходе EDA-анализа</vt:lpstr>
      <vt:lpstr>Выгрузка данных в базу данных PostgreSQL в Yandex Cloud</vt:lpstr>
      <vt:lpstr>Парсинг данных погоды с помощью API-запроса</vt:lpstr>
      <vt:lpstr>Дополнение базы данных необходимыми данными</vt:lpstr>
      <vt:lpstr>Создание модели данных</vt:lpstr>
      <vt:lpstr>Исследование данных с помощью SQL</vt:lpstr>
      <vt:lpstr>Исследование данных с помощью SQL</vt:lpstr>
      <vt:lpstr>Cоздание витрины данных для визуализации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Визуализация данных в Apache Superset</vt:lpstr>
      <vt:lpstr>Выводы и решение поставленных задач</vt:lpstr>
      <vt:lpstr>С удовольствием отвечу на любые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Екатерина Сидоркова</cp:lastModifiedBy>
  <cp:revision>73</cp:revision>
  <dcterms:created xsi:type="dcterms:W3CDTF">2021-03-13T09:42:31Z</dcterms:created>
  <dcterms:modified xsi:type="dcterms:W3CDTF">2024-04-21T13:33:36Z</dcterms:modified>
</cp:coreProperties>
</file>